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339" r:id="rId6"/>
    <p:sldId id="296" r:id="rId7"/>
    <p:sldId id="309" r:id="rId8"/>
    <p:sldId id="257" r:id="rId9"/>
    <p:sldId id="3851" r:id="rId10"/>
    <p:sldId id="3853" r:id="rId11"/>
    <p:sldId id="259" r:id="rId12"/>
    <p:sldId id="276" r:id="rId13"/>
    <p:sldId id="3844" r:id="rId14"/>
    <p:sldId id="3849" r:id="rId15"/>
    <p:sldId id="3847" r:id="rId16"/>
    <p:sldId id="3846" r:id="rId17"/>
    <p:sldId id="3850" r:id="rId18"/>
    <p:sldId id="3852" r:id="rId19"/>
    <p:sldId id="333" r:id="rId20"/>
    <p:sldId id="308" r:id="rId21"/>
    <p:sldId id="38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  <p:cmAuthor id="4" name="Ojezua, Lami" initials="OL" lastIdx="4" clrIdx="3">
    <p:extLst>
      <p:ext uri="{19B8F6BF-5375-455C-9EA6-DF929625EA0E}">
        <p15:presenceInfo xmlns:p15="http://schemas.microsoft.com/office/powerpoint/2012/main" userId="S-1-5-21-314122457-743516510-1361462980-69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A59F54-183E-4E8C-8B27-509CD3590DEB}" v="6" dt="2022-11-08T22:56:43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038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7"/>
          <p:cNvGrpSpPr/>
          <p:nvPr/>
        </p:nvGrpSpPr>
        <p:grpSpPr>
          <a:xfrm>
            <a:off x="-275" y="1"/>
            <a:ext cx="12210876" cy="6866447"/>
            <a:chOff x="-207" y="0"/>
            <a:chExt cx="9158157" cy="5149835"/>
          </a:xfrm>
        </p:grpSpPr>
        <p:sp>
          <p:nvSpPr>
            <p:cNvPr id="323" name="Google Shape;323;p7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326" name="Google Shape;326;p7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327" name="Google Shape;327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28" name="Google Shape;328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29" name="Google Shape;329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330" name="Google Shape;330;p7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331" name="Google Shape;331;p7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2" name="Google Shape;332;p7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3" name="Google Shape;333;p7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4" name="Google Shape;334;p7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5" name="Google Shape;335;p7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6" name="Google Shape;336;p7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7" name="Google Shape;337;p7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8" name="Google Shape;338;p7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39" name="Google Shape;339;p7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0" name="Google Shape;340;p7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1" name="Google Shape;341;p7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2" name="Google Shape;342;p7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3" name="Google Shape;343;p7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4" name="Google Shape;344;p7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5" name="Google Shape;345;p7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6" name="Google Shape;346;p7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347" name="Google Shape;347;p7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348" name="Google Shape;348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49" name="Google Shape;349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50" name="Google Shape;350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351" name="Google Shape;351;p7"/>
          <p:cNvSpPr txBox="1">
            <a:spLocks noGrp="1"/>
          </p:cNvSpPr>
          <p:nvPr>
            <p:ph type="title"/>
          </p:nvPr>
        </p:nvSpPr>
        <p:spPr>
          <a:xfrm>
            <a:off x="881467" y="885733"/>
            <a:ext cx="10457600" cy="871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7"/>
          <p:cNvSpPr txBox="1">
            <a:spLocks noGrp="1"/>
          </p:cNvSpPr>
          <p:nvPr>
            <p:ph type="body" idx="1"/>
          </p:nvPr>
        </p:nvSpPr>
        <p:spPr>
          <a:xfrm>
            <a:off x="1563533" y="2132933"/>
            <a:ext cx="4596400" cy="385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74121" rtl="0">
              <a:spcBef>
                <a:spcPts val="800"/>
              </a:spcBef>
              <a:spcAft>
                <a:spcPts val="0"/>
              </a:spcAft>
              <a:buSzPts val="2000"/>
              <a:buChar char="▪"/>
              <a:defRPr sz="2667"/>
            </a:lvl1pPr>
            <a:lvl2pPr marL="1219170" lvl="1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2pPr>
            <a:lvl3pPr marL="1828754" lvl="2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3pPr>
            <a:lvl4pPr marL="2438339" lvl="3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4pPr>
            <a:lvl5pPr marL="3047924" lvl="4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5pPr>
            <a:lvl6pPr marL="3657509" lvl="5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6pPr>
            <a:lvl7pPr marL="4267093" lvl="6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7pPr>
            <a:lvl8pPr marL="4876678" lvl="7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8pPr>
            <a:lvl9pPr marL="5486263" lvl="8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9pPr>
          </a:lstStyle>
          <a:p>
            <a:endParaRPr/>
          </a:p>
        </p:txBody>
      </p:sp>
      <p:sp>
        <p:nvSpPr>
          <p:cNvPr id="353" name="Google Shape;353;p7"/>
          <p:cNvSpPr txBox="1">
            <a:spLocks noGrp="1"/>
          </p:cNvSpPr>
          <p:nvPr>
            <p:ph type="body" idx="2"/>
          </p:nvPr>
        </p:nvSpPr>
        <p:spPr>
          <a:xfrm>
            <a:off x="6742517" y="2132933"/>
            <a:ext cx="4596400" cy="385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74121" rtl="0">
              <a:spcBef>
                <a:spcPts val="800"/>
              </a:spcBef>
              <a:spcAft>
                <a:spcPts val="0"/>
              </a:spcAft>
              <a:buSzPts val="2000"/>
              <a:buChar char="▪"/>
              <a:defRPr sz="2667"/>
            </a:lvl1pPr>
            <a:lvl2pPr marL="1219170" lvl="1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2pPr>
            <a:lvl3pPr marL="1828754" lvl="2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3pPr>
            <a:lvl4pPr marL="2438339" lvl="3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4pPr>
            <a:lvl5pPr marL="3047924" lvl="4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5pPr>
            <a:lvl6pPr marL="3657509" lvl="5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6pPr>
            <a:lvl7pPr marL="4267093" lvl="6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7pPr>
            <a:lvl8pPr marL="4876678" lvl="7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8pPr>
            <a:lvl9pPr marL="5486263" lvl="8" indent="-474121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667"/>
            </a:lvl9pPr>
          </a:lstStyle>
          <a:p>
            <a:endParaRPr/>
          </a:p>
        </p:txBody>
      </p:sp>
      <p:sp>
        <p:nvSpPr>
          <p:cNvPr id="354" name="Google Shape;354;p7"/>
          <p:cNvSpPr txBox="1">
            <a:spLocks noGrp="1"/>
          </p:cNvSpPr>
          <p:nvPr>
            <p:ph type="sldNum" idx="12"/>
          </p:nvPr>
        </p:nvSpPr>
        <p:spPr>
          <a:xfrm>
            <a:off x="11339005" y="5986400"/>
            <a:ext cx="871600" cy="871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26796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1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1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960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www.atlantapublicschools.us/Page/4020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../../../../../../../Desktop/Sylvan%20MS%20Fall%202022%20ACES%20Review.pdf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rPr lang="en-US" dirty="0"/>
              <a:t>Preparing for Budget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Sylvan Hills Middle School GO Team Meeting #4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 Updated Strategic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updated Strategic Plan.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1191194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" y="2235200"/>
            <a:ext cx="7232904" cy="2387600"/>
          </a:xfrm>
        </p:spPr>
        <p:txBody>
          <a:bodyPr anchor="ctr"/>
          <a:lstStyle/>
          <a:p>
            <a:r>
              <a:rPr lang="en-US" dirty="0"/>
              <a:t>Preparing for</a:t>
            </a:r>
            <a:br>
              <a:rPr lang="en-US" dirty="0"/>
            </a:br>
            <a:r>
              <a:rPr lang="en-US" dirty="0"/>
              <a:t>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274226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A97C8F-6255-CEE2-7FC8-74823B4FD90E}"/>
              </a:ext>
            </a:extLst>
          </p:cNvPr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172DC-CB6E-9DB3-7722-07605C16EB74}"/>
              </a:ext>
            </a:extLst>
          </p:cNvPr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Strategic Plan Priority Ranking</a:t>
            </a:r>
          </a:p>
          <a:p>
            <a:endParaRPr lang="en-US" sz="4400" b="1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preparation for the 2023-2024 Budget Development (January–March 2023), the GO Team needs to rank its Strategic Plan Priorities. Use the next slide to capture the priority ranking.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7214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2"/>
                </a:solidFill>
              </a:rPr>
              <a:t>Strategic Plan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Priority Ranking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0C8B02-3910-1291-098C-2B2D7DFD639C}"/>
              </a:ext>
            </a:extLst>
          </p:cNvPr>
          <p:cNvSpPr txBox="1"/>
          <p:nvPr/>
        </p:nvSpPr>
        <p:spPr>
          <a:xfrm>
            <a:off x="1351901" y="1775663"/>
            <a:ext cx="606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the school’s priorities from Higher to Lower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52E0AB-8808-4E3B-A7F0-F54619698A17}"/>
              </a:ext>
            </a:extLst>
          </p:cNvPr>
          <p:cNvSpPr txBox="1"/>
          <p:nvPr/>
        </p:nvSpPr>
        <p:spPr>
          <a:xfrm>
            <a:off x="1143649" y="2512465"/>
            <a:ext cx="69923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Improve students’ mathematics performance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Improve students’ reading language arts/ writing performance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Regularly engage students in research and reflection on personal data and growth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Provide ongoing professional learning and development opportunities for all faculty/staff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Consistently inform and engage school families, community and partners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Recruit and maintain highly talented faculty/staff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Increase the number of students in higher level and STEM classes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Continuously align people and resources to maximize impact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A78CE96-E5BA-EF3A-7B27-C48C2EC93A32}"/>
              </a:ext>
            </a:extLst>
          </p:cNvPr>
          <p:cNvSpPr/>
          <p:nvPr/>
        </p:nvSpPr>
        <p:spPr>
          <a:xfrm>
            <a:off x="392649" y="2587752"/>
            <a:ext cx="502920" cy="3538728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BC8D2-E0D2-48A1-071D-45B80C433627}"/>
              </a:ext>
            </a:extLst>
          </p:cNvPr>
          <p:cNvSpPr txBox="1"/>
          <p:nvPr/>
        </p:nvSpPr>
        <p:spPr>
          <a:xfrm>
            <a:off x="260029" y="2263641"/>
            <a:ext cx="768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Higher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AA40D-00A5-285B-67A0-5260578C2903}"/>
              </a:ext>
            </a:extLst>
          </p:cNvPr>
          <p:cNvSpPr txBox="1"/>
          <p:nvPr/>
        </p:nvSpPr>
        <p:spPr>
          <a:xfrm>
            <a:off x="285003" y="6126480"/>
            <a:ext cx="718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391673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</a:t>
            </a:r>
            <a:br>
              <a:rPr lang="en-US" dirty="0"/>
            </a:br>
            <a:r>
              <a:rPr lang="en-US" dirty="0"/>
              <a:t>Strategic Plan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ranked Strategic Plan Priorities.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2741100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5B281EC0-02EA-9AD2-DC9E-AD3BD9692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864" y="444281"/>
            <a:ext cx="7261525" cy="1176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chemeClr val="accent2"/>
                </a:solidFill>
              </a:rPr>
              <a:t>Where we’re going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5DF341F-E3B8-7BDA-DFF8-2F93D088B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865" y="1961198"/>
            <a:ext cx="6318776" cy="225418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At our next meeting we will begin the discussion of the 2023-2024 budget.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Let me or the Chair know of any additional information you need for our future discussion.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1CAA-F32D-4F48-0E12-F8055A933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678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1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46A7A-95AF-C349-92BD-0C3D30C0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951023">
            <a:off x="847607" y="4247501"/>
            <a:ext cx="6639479" cy="166552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7300" dirty="0">
                <a:latin typeface="+mn-lt"/>
              </a:rPr>
              <a:t>Connect </a:t>
            </a:r>
            <a:br>
              <a:rPr lang="en-US" sz="7300" dirty="0">
                <a:latin typeface="+mn-lt"/>
              </a:rPr>
            </a:br>
            <a:r>
              <a:rPr lang="en-US" sz="7300" dirty="0">
                <a:latin typeface="+mn-lt"/>
              </a:rPr>
              <a:t>with US!</a:t>
            </a:r>
            <a:br>
              <a:rPr lang="en-US" dirty="0"/>
            </a:b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D83D943-742D-234E-8C0D-539FA7A80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767" y="1202267"/>
            <a:ext cx="2362200" cy="2362200"/>
          </a:xfrm>
          <a:solidFill>
            <a:schemeClr val="bg1"/>
          </a:solidFill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9F9319E-15D1-7045-A835-DA2EDCFDD260}"/>
              </a:ext>
            </a:extLst>
          </p:cNvPr>
          <p:cNvSpPr txBox="1"/>
          <p:nvPr/>
        </p:nvSpPr>
        <p:spPr>
          <a:xfrm>
            <a:off x="750309" y="484728"/>
            <a:ext cx="3950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@apssylvanhillsms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2E5DCA-2858-9140-A97C-BD131D395011}"/>
              </a:ext>
            </a:extLst>
          </p:cNvPr>
          <p:cNvSpPr txBox="1"/>
          <p:nvPr/>
        </p:nvSpPr>
        <p:spPr>
          <a:xfrm>
            <a:off x="8355115" y="5973234"/>
            <a:ext cx="3950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@apssylvanhills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93C0A6F-8714-A641-B291-058B70BE4C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846" y="3564467"/>
            <a:ext cx="2408767" cy="240876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80AD1C3-02CD-304D-B36A-8E7BD229CDC8}"/>
              </a:ext>
            </a:extLst>
          </p:cNvPr>
          <p:cNvSpPr/>
          <p:nvPr/>
        </p:nvSpPr>
        <p:spPr>
          <a:xfrm>
            <a:off x="3895021" y="2871301"/>
            <a:ext cx="76052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hlinkClick r:id="rId4"/>
              </a:rPr>
              <a:t>https://www.atlantapublicschools.us/Page/4020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7574804-8554-554A-95A1-A94E89F30A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012" y="194576"/>
            <a:ext cx="25654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23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EEC3C3-EFE8-4D4D-908F-2CC166499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868" y="1356221"/>
            <a:ext cx="7137400" cy="399694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070FC4A-1505-4F4A-9C8C-38C503E40E9A}"/>
              </a:ext>
            </a:extLst>
          </p:cNvPr>
          <p:cNvSpPr/>
          <p:nvPr/>
        </p:nvSpPr>
        <p:spPr>
          <a:xfrm>
            <a:off x="242726" y="202059"/>
            <a:ext cx="3528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Questions?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1B1B21-049F-0D4C-A660-E4EBDC2F017D}"/>
              </a:ext>
            </a:extLst>
          </p:cNvPr>
          <p:cNvSpPr/>
          <p:nvPr/>
        </p:nvSpPr>
        <p:spPr>
          <a:xfrm>
            <a:off x="253208" y="5596929"/>
            <a:ext cx="3321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Concerns?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99F949-495F-8546-84A2-B76B847502C4}"/>
              </a:ext>
            </a:extLst>
          </p:cNvPr>
          <p:cNvSpPr/>
          <p:nvPr/>
        </p:nvSpPr>
        <p:spPr>
          <a:xfrm>
            <a:off x="261931" y="2899493"/>
            <a:ext cx="3489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Feedback?</a:t>
            </a:r>
          </a:p>
        </p:txBody>
      </p:sp>
    </p:spTree>
    <p:extLst>
      <p:ext uri="{BB962C8B-B14F-4D97-AF65-F5344CB8AC3E}">
        <p14:creationId xmlns:p14="http://schemas.microsoft.com/office/powerpoint/2010/main" val="3051209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41100" y="6356350"/>
            <a:ext cx="850900" cy="365125"/>
          </a:xfrm>
        </p:spPr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18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sz="4800" b="1" dirty="0"/>
              <a:t> </a:t>
            </a:r>
            <a:r>
              <a:rPr lang="en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Agenda</a:t>
            </a:r>
            <a:endParaRPr lang="en-US" sz="4267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884" y="1757333"/>
            <a:ext cx="6348761" cy="5100667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1600" b="1" dirty="0"/>
              <a:t>Call to Order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Norms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Roll Call</a:t>
            </a:r>
            <a:endParaRPr lang="en-US" sz="1600" dirty="0"/>
          </a:p>
          <a:p>
            <a:pPr lvl="0">
              <a:lnSpc>
                <a:spcPct val="100000"/>
              </a:lnSpc>
            </a:pPr>
            <a:r>
              <a:rPr lang="en-US" sz="1600" b="1" dirty="0"/>
              <a:t>Action Items </a:t>
            </a:r>
            <a:endParaRPr lang="en-US" sz="1600" dirty="0"/>
          </a:p>
          <a:p>
            <a:pPr lvl="1">
              <a:lnSpc>
                <a:spcPct val="100000"/>
              </a:lnSpc>
            </a:pPr>
            <a:r>
              <a:rPr lang="en-US" sz="1600" dirty="0"/>
              <a:t>Approval of Agenda 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Approval of Previous Minutes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Fill Vacant Positions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Elect new Secretary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Appoint new Cluster Representative 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Discussion Items </a:t>
            </a:r>
            <a:endParaRPr lang="en-US" sz="1600" dirty="0"/>
          </a:p>
          <a:p>
            <a:pPr lvl="1">
              <a:lnSpc>
                <a:spcPct val="100000"/>
              </a:lnSpc>
            </a:pPr>
            <a:r>
              <a:rPr lang="en-US" sz="1600" dirty="0"/>
              <a:t>Fall ACES Presentation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Progress on the Strategic Plan Priorities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Strategic Plan Update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Ranking Strategic Plan Priorities </a:t>
            </a:r>
          </a:p>
          <a:p>
            <a:pPr lvl="0">
              <a:lnSpc>
                <a:spcPct val="100000"/>
              </a:lnSpc>
            </a:pPr>
            <a:r>
              <a:rPr lang="en-US" sz="1600" b="1" dirty="0"/>
              <a:t>Information Items/ Announcements</a:t>
            </a:r>
            <a:endParaRPr lang="en-US" sz="1600" dirty="0"/>
          </a:p>
          <a:p>
            <a:pPr lvl="0">
              <a:lnSpc>
                <a:spcPct val="100000"/>
              </a:lnSpc>
            </a:pPr>
            <a:r>
              <a:rPr lang="en-US" sz="1600" b="1" dirty="0"/>
              <a:t>Adjournment</a:t>
            </a:r>
            <a:endParaRPr lang="en-US" sz="1600" dirty="0"/>
          </a:p>
          <a:p>
            <a:pPr marL="135463" indent="0"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</a:t>
            </a:fld>
            <a:endParaRPr lang="e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564252-8325-3B4F-A912-06EDE3C38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970" y="2118165"/>
            <a:ext cx="4304036" cy="43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8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B4DC014-5EDD-824D-AA82-C85C36C6737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97" y="541867"/>
            <a:ext cx="4863967" cy="6316133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71BD50A-825B-5441-B4A0-8C2F5C459A0E}"/>
              </a:ext>
            </a:extLst>
          </p:cNvPr>
          <p:cNvSpPr/>
          <p:nvPr/>
        </p:nvSpPr>
        <p:spPr>
          <a:xfrm>
            <a:off x="5659174" y="80203"/>
            <a:ext cx="5242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Let’s commit to: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39DA92-2CE4-B141-8857-F198B5DFC819}"/>
              </a:ext>
            </a:extLst>
          </p:cNvPr>
          <p:cNvSpPr txBox="1"/>
          <p:nvPr/>
        </p:nvSpPr>
        <p:spPr>
          <a:xfrm>
            <a:off x="4415884" y="1214220"/>
            <a:ext cx="7511033" cy="5602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792" indent="-304792">
              <a:lnSpc>
                <a:spcPct val="110000"/>
              </a:lnSpc>
              <a:buSzPts val="2400"/>
              <a:buChar char="•"/>
            </a:pPr>
            <a:r>
              <a:rPr lang="en-US" sz="2133" dirty="0"/>
              <a:t>Wearing masks and socially distancing</a:t>
            </a:r>
          </a:p>
          <a:p>
            <a:pPr marL="304792" indent="-304792">
              <a:lnSpc>
                <a:spcPct val="110000"/>
              </a:lnSpc>
              <a:buSzPts val="2400"/>
              <a:buChar char="•"/>
            </a:pPr>
            <a:r>
              <a:rPr lang="en-US" sz="2133" dirty="0"/>
              <a:t>Being present and engaging meaningfully so that we can learn from each other (i.e. Cameras on)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FontTx/>
              <a:buChar char="•"/>
            </a:pPr>
            <a:r>
              <a:rPr lang="en-US" sz="2133" dirty="0"/>
              <a:t>Refrain from using electronic devices unless required to engage in the work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FontTx/>
              <a:buChar char="•"/>
            </a:pPr>
            <a:r>
              <a:rPr lang="en-US" sz="2133" dirty="0"/>
              <a:t>Muting your microphone (</a:t>
            </a:r>
            <a:r>
              <a:rPr lang="en-US" sz="2133" b="1" dirty="0"/>
              <a:t>VIRTUAL</a:t>
            </a:r>
            <a:r>
              <a:rPr lang="en-US" sz="2133" dirty="0"/>
              <a:t>) and </a:t>
            </a:r>
            <a:r>
              <a:rPr lang="en-US" sz="2133" i="1" dirty="0"/>
              <a:t>minimizing</a:t>
            </a:r>
            <a:r>
              <a:rPr lang="en-US" sz="2133" dirty="0"/>
              <a:t> extraneous conversations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FontTx/>
              <a:buChar char="•"/>
            </a:pPr>
            <a:r>
              <a:rPr lang="en-US" sz="2133" dirty="0"/>
              <a:t>Assuming good will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Allowing all voices of the team to be heard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Focusing on the day’s content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Starting and ending on time</a:t>
            </a:r>
          </a:p>
          <a:p>
            <a:pPr marL="304792" indent="-304792">
              <a:lnSpc>
                <a:spcPct val="110000"/>
              </a:lnSpc>
              <a:spcBef>
                <a:spcPts val="933"/>
              </a:spcBef>
              <a:buSzPts val="2400"/>
              <a:buChar char="•"/>
            </a:pPr>
            <a:r>
              <a:rPr lang="en-US" sz="2133" dirty="0"/>
              <a:t>Being gracious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63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B0FBFB-EECD-BC49-B3EC-81FD66424E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4</a:t>
            </a:fld>
            <a:endParaRPr lang="e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F464A7-C136-8C4A-9F54-323080A66001}"/>
              </a:ext>
            </a:extLst>
          </p:cNvPr>
          <p:cNvSpPr/>
          <p:nvPr/>
        </p:nvSpPr>
        <p:spPr>
          <a:xfrm>
            <a:off x="2053228" y="850833"/>
            <a:ext cx="8353184" cy="94378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5333" b="1" spc="67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GO TEAM MEMBERS 22-23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5694EC2-747C-C04B-BB6B-468EFA46D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78321"/>
              </p:ext>
            </p:extLst>
          </p:nvPr>
        </p:nvGraphicFramePr>
        <p:xfrm>
          <a:off x="2318367" y="1913467"/>
          <a:ext cx="8128000" cy="5730240"/>
        </p:xfrm>
        <a:graphic>
          <a:graphicData uri="http://schemas.openxmlformats.org/drawingml/2006/table">
            <a:tbl>
              <a:tblPr firstRow="1" bandRow="1"/>
              <a:tblGrid>
                <a:gridCol w="4064000">
                  <a:extLst>
                    <a:ext uri="{9D8B030D-6E8A-4147-A177-3AD203B41FA5}">
                      <a16:colId xmlns:a16="http://schemas.microsoft.com/office/drawing/2014/main" val="86821734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74735305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NAME</a:t>
                      </a:r>
                    </a:p>
                  </a:txBody>
                  <a:tcPr marL="121920" marR="121920" marT="60960" marB="6096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ROLE</a:t>
                      </a:r>
                    </a:p>
                  </a:txBody>
                  <a:tcPr marL="121920" marR="121920" marT="60960" marB="6096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97224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Mr. Larry A. Guilford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Principal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539644995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Jessica Bracey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Parent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31404272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</a:t>
                      </a:r>
                      <a:r>
                        <a:rPr lang="en-US" sz="2400" dirty="0" err="1"/>
                        <a:t>Devette</a:t>
                      </a:r>
                      <a:r>
                        <a:rPr lang="en-US" sz="2400" dirty="0"/>
                        <a:t> Wilson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Parent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2025717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</a:t>
                      </a:r>
                      <a:r>
                        <a:rPr lang="en-US" sz="2400" baseline="0" dirty="0"/>
                        <a:t> Qiana Gordon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Parent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739647218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Alexandria Gonsalves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Staff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01198803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Ms. Diamond Leben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Staff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7404036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Staff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9462173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Mr. Durand Bailey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Community Member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89306702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Ms.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</a:rPr>
                        <a:t>Johnetta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 Johnson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Community Member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0794723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Ms. Conyashie Jordan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Swing Seat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69052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88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r>
              <a:rPr lang="en" sz="4800" b="1" dirty="0"/>
              <a:t>Action Items</a:t>
            </a:r>
            <a:endParaRPr sz="4800" b="1" dirty="0"/>
          </a:p>
        </p:txBody>
      </p:sp>
      <p:sp>
        <p:nvSpPr>
          <p:cNvPr id="523" name="Google Shape;523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1600" b="1" dirty="0"/>
              <a:t>.</a:t>
            </a:r>
            <a:endParaRPr dirty="0"/>
          </a:p>
        </p:txBody>
      </p:sp>
      <p:sp>
        <p:nvSpPr>
          <p:cNvPr id="522" name="Google Shape;522;p14"/>
          <p:cNvSpPr txBox="1">
            <a:spLocks noGrp="1"/>
          </p:cNvSpPr>
          <p:nvPr>
            <p:ph type="body" idx="2"/>
          </p:nvPr>
        </p:nvSpPr>
        <p:spPr>
          <a:xfrm>
            <a:off x="4275773" y="2561340"/>
            <a:ext cx="7181092" cy="3047533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en-US" sz="3733" dirty="0"/>
              <a:t>Approval of Agenda</a:t>
            </a:r>
          </a:p>
          <a:p>
            <a:pPr lvl="1">
              <a:buFont typeface="Wingdings" pitchFamily="2" charset="2"/>
              <a:buChar char="ü"/>
            </a:pPr>
            <a:r>
              <a:rPr lang="en-US" sz="3733" dirty="0"/>
              <a:t>Fill Vacant Positions</a:t>
            </a:r>
          </a:p>
          <a:p>
            <a:pPr marL="745049" lvl="1" indent="0">
              <a:buNone/>
            </a:pPr>
            <a:r>
              <a:rPr lang="en-US" sz="3733" dirty="0"/>
              <a:t>		- Secretary</a:t>
            </a:r>
          </a:p>
          <a:p>
            <a:pPr marL="745049" lvl="1" indent="0">
              <a:buNone/>
            </a:pPr>
            <a:r>
              <a:rPr lang="en-US" sz="3733" dirty="0"/>
              <a:t>		- New Cluster Rep.</a:t>
            </a:r>
          </a:p>
          <a:p>
            <a:pPr lvl="1">
              <a:buFont typeface="Wingdings" pitchFamily="2" charset="2"/>
              <a:buChar char="ü"/>
            </a:pPr>
            <a:r>
              <a:rPr lang="en-US" sz="3733" dirty="0"/>
              <a:t>Approval of Previous Minutes</a:t>
            </a:r>
          </a:p>
          <a:p>
            <a:pPr lvl="1">
              <a:buFont typeface="Wingdings" pitchFamily="2" charset="2"/>
              <a:buChar char="ü"/>
            </a:pPr>
            <a:endParaRPr lang="en-US" sz="3733" dirty="0"/>
          </a:p>
          <a:p>
            <a:pPr marL="745048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sz="1600" b="1" dirty="0"/>
          </a:p>
        </p:txBody>
      </p:sp>
      <p:sp>
        <p:nvSpPr>
          <p:cNvPr id="525" name="Google Shape;525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5</a:t>
            </a:fld>
            <a:endParaRPr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33251A-27CB-9F44-8289-B5CDE901C0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919" y="3298906"/>
            <a:ext cx="2820853" cy="282085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3A556F6-D7D1-6A42-BC37-533B00E5951C}"/>
              </a:ext>
            </a:extLst>
          </p:cNvPr>
          <p:cNvSpPr/>
          <p:nvPr/>
        </p:nvSpPr>
        <p:spPr>
          <a:xfrm rot="20470582">
            <a:off x="-118841" y="2309697"/>
            <a:ext cx="5695692" cy="861774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Action Items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D63236-994D-B5A0-CEFE-B96E80B201B7}"/>
              </a:ext>
            </a:extLst>
          </p:cNvPr>
          <p:cNvSpPr txBox="1"/>
          <p:nvPr/>
        </p:nvSpPr>
        <p:spPr>
          <a:xfrm>
            <a:off x="2971800" y="3228299"/>
            <a:ext cx="6158752" cy="379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67" dirty="0"/>
              <a:t>Diamond Leben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33;p26">
            <a:extLst>
              <a:ext uri="{FF2B5EF4-FFF2-40B4-BE49-F238E27FC236}">
                <a16:creationId xmlns:a16="http://schemas.microsoft.com/office/drawing/2014/main" id="{E4B41B92-402F-5766-E8FF-63ABF8920E9C}"/>
              </a:ext>
            </a:extLst>
          </p:cNvPr>
          <p:cNvSpPr txBox="1"/>
          <p:nvPr/>
        </p:nvSpPr>
        <p:spPr>
          <a:xfrm>
            <a:off x="2233945" y="320116"/>
            <a:ext cx="4472555" cy="2154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4472C4"/>
                </a:solidFill>
              </a:rPr>
              <a:t>A</a:t>
            </a:r>
            <a:r>
              <a:rPr lang="en" sz="3200" b="1" dirty="0">
                <a:solidFill>
                  <a:srgbClr val="ED7D31"/>
                </a:solidFill>
              </a:rPr>
              <a:t>ccountability</a:t>
            </a:r>
            <a:r>
              <a:rPr lang="en" sz="3200" b="1" dirty="0"/>
              <a:t> </a:t>
            </a:r>
            <a:endParaRPr sz="32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4472C4"/>
                </a:solidFill>
              </a:rPr>
              <a:t>C</a:t>
            </a:r>
            <a:r>
              <a:rPr lang="en" sz="3200" b="1" dirty="0">
                <a:solidFill>
                  <a:srgbClr val="ED7D31"/>
                </a:solidFill>
              </a:rPr>
              <a:t>ollaboration</a:t>
            </a:r>
            <a:endParaRPr sz="3200" b="1" dirty="0">
              <a:solidFill>
                <a:srgbClr val="ED7D3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4472C4"/>
                </a:solidFill>
              </a:rPr>
              <a:t>E</a:t>
            </a:r>
            <a:r>
              <a:rPr lang="en" sz="3200" b="1" dirty="0">
                <a:solidFill>
                  <a:srgbClr val="ED7D31"/>
                </a:solidFill>
              </a:rPr>
              <a:t>quity</a:t>
            </a:r>
            <a:endParaRPr sz="3200" b="1" dirty="0">
              <a:solidFill>
                <a:srgbClr val="ED7D3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4472C4"/>
                </a:solidFill>
              </a:rPr>
              <a:t>S</a:t>
            </a:r>
            <a:r>
              <a:rPr lang="en" sz="3200" b="1" dirty="0">
                <a:solidFill>
                  <a:srgbClr val="ED7D31"/>
                </a:solidFill>
              </a:rPr>
              <a:t>upport </a:t>
            </a:r>
            <a:endParaRPr sz="3200" b="1" dirty="0">
              <a:solidFill>
                <a:srgbClr val="ED7D31"/>
              </a:solidFill>
            </a:endParaRPr>
          </a:p>
        </p:txBody>
      </p:sp>
      <p:pic>
        <p:nvPicPr>
          <p:cNvPr id="12" name="Google Shape;135;p2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D27199E-BBEB-3390-FFC0-4F8E9F00AF2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20682179">
            <a:off x="646667" y="362828"/>
            <a:ext cx="1351583" cy="196827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1195DF1-B5CF-8EA3-676E-BC50B786E45F}"/>
              </a:ext>
            </a:extLst>
          </p:cNvPr>
          <p:cNvSpPr txBox="1"/>
          <p:nvPr/>
        </p:nvSpPr>
        <p:spPr>
          <a:xfrm>
            <a:off x="1636294" y="3157086"/>
            <a:ext cx="9567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Fall 2022 ACES Presentation</a:t>
            </a:r>
          </a:p>
        </p:txBody>
      </p:sp>
    </p:spTree>
    <p:extLst>
      <p:ext uri="{BB962C8B-B14F-4D97-AF65-F5344CB8AC3E}">
        <p14:creationId xmlns:p14="http://schemas.microsoft.com/office/powerpoint/2010/main" val="271625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15FC-ABF9-664E-7BBE-88C24F28C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Sylvan Hills Fall ACES 2022-2023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57ACE-8991-0572-779B-461C627C3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9358" y="2386837"/>
            <a:ext cx="4851568" cy="3436483"/>
          </a:xfrm>
        </p:spPr>
        <p:txBody>
          <a:bodyPr/>
          <a:lstStyle/>
          <a:p>
            <a:endParaRPr lang="en-US" dirty="0">
              <a:hlinkClick r:id="rId2" action="ppaction://hlinkfile"/>
            </a:endParaRPr>
          </a:p>
          <a:p>
            <a:endParaRPr lang="en-US" dirty="0">
              <a:hlinkClick r:id="rId2" action="ppaction://hlinkfile"/>
            </a:endParaRPr>
          </a:p>
          <a:p>
            <a:r>
              <a:rPr lang="en-US" dirty="0">
                <a:hlinkClick r:id="rId2" action="ppaction://hlinkfile"/>
              </a:rPr>
              <a:t>Sylvan MS Fall 2022 ACES Review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3B488-C300-C15F-DCD3-57394F83A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4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/>
              <a:t>Strategic Plan Progress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F5F8-EFB6-04EF-A70B-D6D80822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29" y="58537"/>
            <a:ext cx="5387432" cy="812483"/>
          </a:xfrm>
        </p:spPr>
        <p:txBody>
          <a:bodyPr anchor="b">
            <a:norm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Our Strategic Plan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3CAB1A-E048-8F02-FBCF-9984FC71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5D100A-2909-09E3-3636-F7BFA09B6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730" y="777234"/>
            <a:ext cx="9463595" cy="588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5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6" ma:contentTypeDescription="Create a new document." ma:contentTypeScope="" ma:versionID="e9ac72388ecc15a5401bef62bf5ea167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cad030c8869138e81215bf80749ff2c0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E6679B9-CD89-47DA-A3EC-E45EF17361D9}">
  <ds:schemaRefs>
    <ds:schemaRef ds:uri="d37e30bb-5f32-4411-a640-0b4044b692bf"/>
    <ds:schemaRef ds:uri="ffb952a0-74d9-4848-89d6-000c4b1b70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d37e30bb-5f32-4411-a640-0b4044b692bf"/>
    <ds:schemaRef ds:uri="ffb952a0-74d9-4848-89d6-000c4b1b707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626</TotalTime>
  <Words>554</Words>
  <Application>Microsoft Office PowerPoint</Application>
  <PresentationFormat>Widescreen</PresentationFormat>
  <Paragraphs>117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Tenorite</vt:lpstr>
      <vt:lpstr>Wingdings</vt:lpstr>
      <vt:lpstr>Office Theme</vt:lpstr>
      <vt:lpstr>Preparing for Budget Development</vt:lpstr>
      <vt:lpstr> Agenda</vt:lpstr>
      <vt:lpstr>PowerPoint Presentation</vt:lpstr>
      <vt:lpstr>PowerPoint Presentation</vt:lpstr>
      <vt:lpstr>Action Items</vt:lpstr>
      <vt:lpstr>PowerPoint Presentation</vt:lpstr>
      <vt:lpstr>Sylvan Hills Fall ACES 2022-2023</vt:lpstr>
      <vt:lpstr>Strategic Plan Progress</vt:lpstr>
      <vt:lpstr>Our Strategic Plan</vt:lpstr>
      <vt:lpstr>Action on the Updated Strategic Plan</vt:lpstr>
      <vt:lpstr>Preparing for Budget Development</vt:lpstr>
      <vt:lpstr>PowerPoint Presentation</vt:lpstr>
      <vt:lpstr>PowerPoint Presentation</vt:lpstr>
      <vt:lpstr>Action on the Strategic Plan Priorities</vt:lpstr>
      <vt:lpstr>Where we’re going</vt:lpstr>
      <vt:lpstr>Connect  with US! 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Guilford, Larry</cp:lastModifiedBy>
  <cp:revision>3</cp:revision>
  <dcterms:created xsi:type="dcterms:W3CDTF">2022-10-04T15:06:30Z</dcterms:created>
  <dcterms:modified xsi:type="dcterms:W3CDTF">2023-01-11T19:39:31Z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